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ter" panose="020B0604020202020204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48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088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Optimisation de portefeuille sous contraintes réelles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665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CVaR + lots entiers + cardinalité + contraintes sectorielles + coûts + turnover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5302687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 Markowitz en portefeuille 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réellement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négociable</a:t>
            </a:r>
            <a:endParaRPr lang="en-US" sz="1750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047536"/>
            <a:ext cx="30480" cy="873204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043470"/>
            <a:ext cx="1248608" cy="426244"/>
          </a:xfrm>
          <a:prstGeom prst="roundRect">
            <a:avLst>
              <a:gd name="adj" fmla="val 6386"/>
            </a:avLst>
          </a:prstGeom>
          <a:solidFill>
            <a:srgbClr val="4A030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Text 1"/>
          <p:cNvSpPr/>
          <p:nvPr/>
        </p:nvSpPr>
        <p:spPr>
          <a:xfrm>
            <a:off x="929878" y="2111454"/>
            <a:ext cx="9764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560439"/>
            <a:ext cx="67708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Pourquoi c'est NP-difficile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630436" y="3609380"/>
            <a:ext cx="6571417" cy="2576751"/>
          </a:xfrm>
          <a:prstGeom prst="roundRect">
            <a:avLst>
              <a:gd name="adj" fmla="val 132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857250" y="3836194"/>
            <a:ext cx="3886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 défi de l'optimisation réelle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7250" y="4417338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Dès qu'on introduit cardinalité + entiers → optimisation combinatoire (NP-difficile)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836194"/>
            <a:ext cx="2858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Contraintes pratiques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417338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Lots minimums et quantités entières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Cardinalité K (nombre maximal d'actifs)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Limites d'exposition sectorielles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Coûts de transaction et plafond de turnover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Données &amp; univers d'investissement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86351"/>
            <a:ext cx="2367558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507004" y="3413165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Univers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03583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actions US liquides sélectionnées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3186351"/>
            <a:ext cx="2367558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9101376" y="3413165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Période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01376" y="3903583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2018 → 2026 (données quotidiennes)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3186351"/>
            <a:ext cx="2367558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11695748" y="3413165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Secteurs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695748" y="3903583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 / FIN / ENERGY / HEALTH / CONS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474256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4A030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5818346"/>
            <a:ext cx="283488" cy="22681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017306" y="5757743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 volontairement restreint pour démontrer la faisabilité </a:t>
            </a:r>
            <a:r>
              <a:rPr lang="en-US" sz="1750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complète</a:t>
            </a: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du </a:t>
            </a:r>
            <a:r>
              <a:rPr lang="fr-FR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CP-SAT (OR-Tools)</a:t>
            </a: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/CSP avec walk-forward exhaustif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9144"/>
            <a:ext cx="164806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FDC4C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" name="Text 1"/>
          <p:cNvSpPr/>
          <p:nvPr/>
        </p:nvSpPr>
        <p:spPr>
          <a:xfrm>
            <a:off x="937498" y="844748"/>
            <a:ext cx="136064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MODÉLISATION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01353"/>
            <a:ext cx="7228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Formulation mathématique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0" y="2605445"/>
            <a:ext cx="6183630" cy="366998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926" y="3502449"/>
            <a:ext cx="526404" cy="5264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7933" y="5424154"/>
            <a:ext cx="1537100" cy="29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Constraints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793" y="3503436"/>
            <a:ext cx="526404" cy="5264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10765" y="5424154"/>
            <a:ext cx="1537100" cy="29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Weights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2625" y="3503436"/>
            <a:ext cx="526404" cy="5264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42013" y="5424154"/>
            <a:ext cx="1537100" cy="29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Variables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793790" y="6530578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cadre d'optimisation combinatoire transforme les décisions discrètes en allocations de portefeuille optimales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9638943" y="3014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Variables de décision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38943" y="359568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q_i \in \mathbb{Z}_+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(lots entiers),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z_i \in \{0,1\}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(sélection binaire)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638943" y="4525566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Poids 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w_i = q_i/Q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9638943" y="5115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Contraintes clés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638943" y="5696425"/>
            <a:ext cx="4205168" cy="197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Cardinalité 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\sum z_i \le K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Poids max 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w_i \le w_{max} z_i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Secteurs 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L_s \le \sum_{i\in s} w_i \le U_s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fr-FR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Contrainte de budget : </a:t>
            </a:r>
            <a:r>
              <a:rPr lang="fr-FR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∑ </a:t>
            </a:r>
            <a:r>
              <a:rPr lang="fr-FR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w_i</a:t>
            </a:r>
            <a:r>
              <a:rPr lang="fr-FR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 = 1</a:t>
            </a:r>
            <a:endParaRPr lang="en-US" sz="1750" dirty="0">
              <a:solidFill>
                <a:srgbClr val="C7CDD6"/>
              </a:solidFill>
              <a:latin typeface="Inter" pitchFamily="34" charset="0"/>
              <a:ea typeface="Inter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8563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Gestion du risque : CVaR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8067"/>
            <a:ext cx="7426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Expected Shortfall pour une mesure cohérente du risque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523255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763310" y="523255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1142524" y="5489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Définition intuitive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5980271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CVaR capture la moyenne des pires pertes au-delà du quantile β, offrant une mesure plus robuste que la variance traditionnelle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523255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7398067" y="523255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7777282" y="5489853"/>
            <a:ext cx="2885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Méthode d'estimation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77282" y="5980271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Génération de 200 scénarios bootstrap à partir des rendements historiques → estimation CVaR → intégration dans 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l'optimisation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CP-SAT (OR-Tools)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02650"/>
            <a:ext cx="1815465" cy="426244"/>
          </a:xfrm>
          <a:prstGeom prst="roundRect">
            <a:avLst>
              <a:gd name="adj" fmla="val 6386"/>
            </a:avLst>
          </a:prstGeom>
          <a:solidFill>
            <a:srgbClr val="4A030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32504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270635"/>
            <a:ext cx="127111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BACKTESTING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19620"/>
            <a:ext cx="7163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Protocole de test rigoureux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519124"/>
            <a:ext cx="3749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Walk-forward out-of-sample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1361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0604" y="4347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0604" y="483810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504 jours (~2 ans)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357" y="321361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68171" y="4347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368171" y="483810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 jours (~1 mois)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924" y="3213616"/>
            <a:ext cx="4347567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5738" y="4347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Step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715738" y="483810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 jours (rolling)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56829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Chaque fenêtre de test utilise uniquement les données passées pour l'estimation des paramètres, évitant tout biais de look-ahead.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93790" y="66639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 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Portefeuille équipondéré (Equal-weight) pour isoler la contribution de l'optimisation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6628" y="508040"/>
            <a:ext cx="676989" cy="189428"/>
          </a:xfrm>
          <a:prstGeom prst="roundRect">
            <a:avLst>
              <a:gd name="adj" fmla="val 7609"/>
            </a:avLst>
          </a:prstGeom>
          <a:solidFill>
            <a:srgbClr val="4A030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Text 1"/>
          <p:cNvSpPr/>
          <p:nvPr/>
        </p:nvSpPr>
        <p:spPr>
          <a:xfrm>
            <a:off x="718661" y="543997"/>
            <a:ext cx="532924" cy="117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RÉSULTATS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646628" y="722828"/>
            <a:ext cx="4119682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hors échantillon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646628" y="1123474"/>
            <a:ext cx="279820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Supériorité du CP-SAT sur le benchmark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46628" y="5777774"/>
            <a:ext cx="1925122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Indicateurs de performance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46628" y="6120793"/>
            <a:ext cx="43926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1.226</a:t>
            </a:r>
            <a:endParaRPr lang="en-US" sz="3100" dirty="0"/>
          </a:p>
        </p:txBody>
      </p:sp>
      <p:sp>
        <p:nvSpPr>
          <p:cNvPr id="13" name="Text 10"/>
          <p:cNvSpPr/>
          <p:nvPr/>
        </p:nvSpPr>
        <p:spPr>
          <a:xfrm>
            <a:off x="2092285" y="6624665"/>
            <a:ext cx="1501259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Sharpe CP-SAT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6628" y="6850408"/>
            <a:ext cx="4392692" cy="146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1.148 EW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5118735" y="6120793"/>
            <a:ext cx="4392811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46.5%</a:t>
            </a:r>
            <a:endParaRPr lang="en-US" sz="3100" dirty="0"/>
          </a:p>
        </p:txBody>
      </p:sp>
      <p:sp>
        <p:nvSpPr>
          <p:cNvPr id="16" name="Text 13"/>
          <p:cNvSpPr/>
          <p:nvPr/>
        </p:nvSpPr>
        <p:spPr>
          <a:xfrm>
            <a:off x="6564511" y="6624665"/>
            <a:ext cx="1501259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CAGR CP-SAT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5118735" y="6850408"/>
            <a:ext cx="4392811" cy="146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26.6% EW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9590961" y="6120793"/>
            <a:ext cx="4392811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-45.6%</a:t>
            </a:r>
            <a:endParaRPr lang="en-US" sz="3100" dirty="0"/>
          </a:p>
        </p:txBody>
      </p:sp>
      <p:sp>
        <p:nvSpPr>
          <p:cNvPr id="19" name="Text 16"/>
          <p:cNvSpPr/>
          <p:nvPr/>
        </p:nvSpPr>
        <p:spPr>
          <a:xfrm>
            <a:off x="11036737" y="6624665"/>
            <a:ext cx="1501259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MaxDD CP-SAT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9590961" y="6850408"/>
            <a:ext cx="4392811" cy="146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-30.5% EW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646628" y="7068768"/>
            <a:ext cx="13337143" cy="81359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portefeuille optimisé délivre un rendement annualisé supérieur de </a:t>
            </a:r>
            <a:r>
              <a:rPr lang="en-US" sz="1400" dirty="0">
                <a:solidFill>
                  <a:srgbClr val="000000"/>
                </a:solidFill>
                <a:highlight>
                  <a:srgbClr val="FDC4C4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+20 points</a:t>
            </a: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fr-FR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Le CP-SAT améliore la croissance (CAGR) et le Sharpe vs EW, au prix d’un max </a:t>
            </a:r>
            <a:r>
              <a:rPr lang="fr-FR" sz="14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drawdown</a:t>
            </a:r>
            <a:r>
              <a:rPr lang="fr-FR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 plus profond.</a:t>
            </a:r>
            <a:endParaRPr lang="en-US" sz="1400" dirty="0">
              <a:solidFill>
                <a:srgbClr val="C7CDD6"/>
              </a:solidFill>
              <a:latin typeface="Inter" pitchFamily="34" charset="0"/>
              <a:ea typeface="Inter" pitchFamily="34" charset="-122"/>
            </a:endParaRPr>
          </a:p>
        </p:txBody>
      </p:sp>
      <p:pic>
        <p:nvPicPr>
          <p:cNvPr id="25" name="Image 24" descr="Une image contenant texte, Tracé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57F29564-11D8-625C-9C1D-81C87033D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35" y="1431488"/>
            <a:ext cx="7427388" cy="40758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8680" y="250508"/>
            <a:ext cx="10331052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Compromis performance </a:t>
            </a:r>
            <a:r>
              <a:rPr lang="en-US" sz="44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↔</a:t>
            </a: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turnover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98680" y="1221242"/>
            <a:ext cx="4859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Analyse de sensibilité au paramètre λ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281853" y="1670022"/>
            <a:ext cx="3664744" cy="3182422"/>
          </a:xfrm>
          <a:prstGeom prst="roundRect">
            <a:avLst>
              <a:gd name="adj" fmla="val 1069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539147" y="1927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Frontière de Pareto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9147" y="2417734"/>
            <a:ext cx="315015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obtient une frontière claire : moins de turnover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performance différente. Le paramètre λ permet de naviguer ce compromis selon l'aversion au risque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81734" y="4946894"/>
            <a:ext cx="3664863" cy="3182422"/>
          </a:xfrm>
          <a:prstGeom prst="roundRect">
            <a:avLst>
              <a:gd name="adj" fmla="val 1069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9" name="Text 6"/>
          <p:cNvSpPr/>
          <p:nvPr/>
        </p:nvSpPr>
        <p:spPr>
          <a:xfrm>
            <a:off x="539147" y="5221674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Contrôle du risque de queue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39147" y="6066422"/>
            <a:ext cx="31502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λ pondère la </a:t>
            </a:r>
            <a:r>
              <a:rPr lang="fr-FR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CVaR</a:t>
            </a:r>
            <a:r>
              <a:rPr lang="fr-FR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 : λ↑ ⇒ plus prudent ; λ↓ ⇒ plus offensif.</a:t>
            </a:r>
            <a:endParaRPr lang="en-US" sz="1750" dirty="0">
              <a:solidFill>
                <a:srgbClr val="C7CDD6"/>
              </a:solidFill>
              <a:latin typeface="Inter" pitchFamily="34" charset="0"/>
              <a:ea typeface="Inter" pitchFamily="34" charset="-122"/>
            </a:endParaRPr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0DCC8CCD-3541-D563-A56B-2B6615C7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62" y="1749862"/>
            <a:ext cx="9546833" cy="59848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26532"/>
            <a:ext cx="1222296" cy="307658"/>
          </a:xfrm>
          <a:prstGeom prst="roundRect">
            <a:avLst>
              <a:gd name="adj" fmla="val 6635"/>
            </a:avLst>
          </a:prstGeom>
          <a:noFill/>
          <a:ln w="7620">
            <a:solidFill>
              <a:srgbClr val="FDC4C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446" y="912257"/>
            <a:ext cx="136088" cy="1360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07519" y="885111"/>
            <a:ext cx="798909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93790" y="1185148"/>
            <a:ext cx="763107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Contraintes respectées &amp; perspectives</a:t>
            </a:r>
            <a:endParaRPr lang="en-US" sz="3300" dirty="0"/>
          </a:p>
        </p:txBody>
      </p:sp>
      <p:sp>
        <p:nvSpPr>
          <p:cNvPr id="6" name="Text 3"/>
          <p:cNvSpPr/>
          <p:nvPr/>
        </p:nvSpPr>
        <p:spPr>
          <a:xfrm>
            <a:off x="793790" y="176772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Tradability check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868091" y="3330535"/>
            <a:ext cx="20924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3.47</a:t>
            </a:r>
            <a:endParaRPr lang="en-US" sz="3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538" y="2267307"/>
            <a:ext cx="2551748" cy="25517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51184" y="498907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Actifs moyens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93790" y="5331262"/>
            <a:ext cx="424124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≤ K=5 ✓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268760" y="3330535"/>
            <a:ext cx="20924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2.6%</a:t>
            </a:r>
            <a:endParaRPr lang="en-US" sz="33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207" y="2267307"/>
            <a:ext cx="2551748" cy="255174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251853" y="498907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Turnover/rebal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5194459" y="5331262"/>
            <a:ext cx="424136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~0.32 annualisé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10669548" y="3330535"/>
            <a:ext cx="20924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100%</a:t>
            </a:r>
            <a:endParaRPr lang="en-US" sz="33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995" y="2267307"/>
            <a:ext cx="2551748" cy="255174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652641" y="498907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Solutions optimales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9595247" y="5331262"/>
            <a:ext cx="424136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~0.025s/solve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793790" y="5712857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Toutes les contraintes sont satisfaites à 100% avec un temps de résolution négligeable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793790" y="6142315"/>
            <a:ext cx="278522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Limites &amp; prochaines étapes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793790" y="6599396"/>
            <a:ext cx="13042821" cy="714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Géographie :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Ajouter contraintes multi-pays pour portefeuilles globaux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Scalabilité :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Tester sur univers 50-200 actifs avec heuristiques avancées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Réalisme :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Stress tests et modèles de coûts non-linéaires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572</Words>
  <Application>Microsoft Office PowerPoint</Application>
  <PresentationFormat>Personnalisé</PresentationFormat>
  <Paragraphs>98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Instrument Sans Medium</vt:lpstr>
      <vt:lpstr>Inter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Gautier MONTEIRO</cp:lastModifiedBy>
  <cp:revision>4</cp:revision>
  <dcterms:created xsi:type="dcterms:W3CDTF">2026-02-02T12:23:04Z</dcterms:created>
  <dcterms:modified xsi:type="dcterms:W3CDTF">2026-02-02T13:06:59Z</dcterms:modified>
</cp:coreProperties>
</file>